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latin typeface="DengXian Light"/>
                <a:ea typeface="DengXian Light"/>
                <a:cs typeface="DengXian Light"/>
                <a:sym typeface="DengXian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DengXian"/>
                <a:ea typeface="DengXian"/>
                <a:cs typeface="DengXian"/>
                <a:sym typeface="DengXian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DengXian"/>
                <a:ea typeface="DengXian"/>
                <a:cs typeface="DengXian"/>
                <a:sym typeface="DengXian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DengXian"/>
                <a:ea typeface="DengXian"/>
                <a:cs typeface="DengXian"/>
                <a:sym typeface="DengXian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DengXian"/>
                <a:ea typeface="DengXian"/>
                <a:cs typeface="DengXian"/>
                <a:sym typeface="DengXian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DengXian"/>
                <a:ea typeface="DengXian"/>
                <a:cs typeface="DengXian"/>
                <a:sym typeface="DengXian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11774464" y="8024622"/>
            <a:ext cx="336257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系统功能简介</a:t>
            </a:r>
          </a:p>
        </p:txBody>
      </p:sp>
      <p:pic>
        <p:nvPicPr>
          <p:cNvPr id="129" name="屏幕快照 2019-11-15 下午4.37.21.png" descr="屏幕快照 2019-11-15 下午4.3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795" y="2396112"/>
            <a:ext cx="9132010" cy="496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基因表达量表格（TPM）</a:t>
            </a:r>
          </a:p>
        </p:txBody>
      </p:sp>
      <p:sp>
        <p:nvSpPr>
          <p:cNvPr id="168" name="提供表格的查看、筛选、导出的功能"/>
          <p:cNvSpPr txBox="1"/>
          <p:nvPr/>
        </p:nvSpPr>
        <p:spPr>
          <a:xfrm>
            <a:off x="4006849" y="1842388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提供表格的查看、筛选、导出的功能</a:t>
            </a:r>
          </a:p>
        </p:txBody>
      </p:sp>
      <p:pic>
        <p:nvPicPr>
          <p:cNvPr id="169" name="屏幕快照 2019-11-15 下午3.51.17.png" descr="屏幕快照 2019-11-15 下午3.5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534" y="2499052"/>
            <a:ext cx="10354586" cy="687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基因表达量表格（COUNT）</a:t>
            </a:r>
          </a:p>
        </p:txBody>
      </p:sp>
      <p:sp>
        <p:nvSpPr>
          <p:cNvPr id="172" name="提供表格的查看、筛选、导出的功能"/>
          <p:cNvSpPr txBox="1"/>
          <p:nvPr/>
        </p:nvSpPr>
        <p:spPr>
          <a:xfrm>
            <a:off x="4006849" y="1842388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提供表格的查看、筛选、导出的功能</a:t>
            </a:r>
          </a:p>
        </p:txBody>
      </p:sp>
      <p:pic>
        <p:nvPicPr>
          <p:cNvPr id="173" name="屏幕快照 2019-11-15 下午3.52.41.png" descr="屏幕快照 2019-11-15 下午3.52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954" y="2402077"/>
            <a:ext cx="10820042" cy="6650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样本聚类</a:t>
            </a:r>
          </a:p>
        </p:txBody>
      </p:sp>
      <p:sp>
        <p:nvSpPr>
          <p:cNvPr id="176" name="以可视化的方式显示聚类后的结果，鼠标移动到某个点时显示相应的信息"/>
          <p:cNvSpPr txBox="1"/>
          <p:nvPr/>
        </p:nvSpPr>
        <p:spPr>
          <a:xfrm>
            <a:off x="1568450" y="1842388"/>
            <a:ext cx="986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以可视化的方式显示聚类后的结果，鼠标移动到某个点时显示相应的信息</a:t>
            </a:r>
          </a:p>
        </p:txBody>
      </p:sp>
      <p:pic>
        <p:nvPicPr>
          <p:cNvPr id="177" name="屏幕快照 2019-11-15 下午3.55.29.png" descr="屏幕快照 2019-11-15 下午3.55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969" y="2309882"/>
            <a:ext cx="11417007" cy="7470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PCA 主成分分析</a:t>
            </a:r>
          </a:p>
        </p:txBody>
      </p:sp>
      <p:sp>
        <p:nvSpPr>
          <p:cNvPr id="180" name="根据用户所选的选项、参数，动态呈现图片，鼠标移动到某个点时显示相应的信息"/>
          <p:cNvSpPr txBox="1"/>
          <p:nvPr/>
        </p:nvSpPr>
        <p:spPr>
          <a:xfrm>
            <a:off x="958850" y="1842388"/>
            <a:ext cx="1108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根据用户所选的选项、参数，动态呈现图片，鼠标移动到某个点时显示相应的信息</a:t>
            </a:r>
          </a:p>
        </p:txBody>
      </p:sp>
      <p:pic>
        <p:nvPicPr>
          <p:cNvPr id="181" name="屏幕快照 2019-11-15 下午3.58.23.png" descr="屏幕快照 2019-11-15 下午3.5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838" y="2360810"/>
            <a:ext cx="9443435" cy="7292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差异表达基因分析</a:t>
            </a:r>
          </a:p>
        </p:txBody>
      </p:sp>
      <p:sp>
        <p:nvSpPr>
          <p:cNvPr id="184" name="提供表格的查看以及多种类型文件的导出功能，并对结果进行筛选后保存结果"/>
          <p:cNvSpPr txBox="1"/>
          <p:nvPr/>
        </p:nvSpPr>
        <p:spPr>
          <a:xfrm>
            <a:off x="1263650" y="1842388"/>
            <a:ext cx="10477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提供表格的查看以及多种类型文件的导出功能，并对结果进行筛选后保存结果</a:t>
            </a:r>
          </a:p>
        </p:txBody>
      </p:sp>
      <p:pic>
        <p:nvPicPr>
          <p:cNvPr id="185" name="屏幕快照 2019-11-15 下午4.03.53.png" descr="屏幕快照 2019-11-15 下午4.0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515" y="2246064"/>
            <a:ext cx="9473773" cy="7192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火山图</a:t>
            </a:r>
          </a:p>
        </p:txBody>
      </p:sp>
      <p:sp>
        <p:nvSpPr>
          <p:cNvPr id="188" name="可视化图片的展示，动态交互、根据不同参数调整图片，并可以下载矢量图到本地"/>
          <p:cNvSpPr txBox="1"/>
          <p:nvPr/>
        </p:nvSpPr>
        <p:spPr>
          <a:xfrm>
            <a:off x="958850" y="1842388"/>
            <a:ext cx="1108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可视化图片的展示，动态交互、根据不同参数调整图片，并可以下载矢量图到本地</a:t>
            </a:r>
          </a:p>
        </p:txBody>
      </p:sp>
      <p:pic>
        <p:nvPicPr>
          <p:cNvPr id="189" name="屏幕快照 2019-09-06 下午6.53.10.png" descr="屏幕快照 2019-09-06 下午6.53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935" y="2402077"/>
            <a:ext cx="10096115" cy="7074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MA 图</a:t>
            </a:r>
          </a:p>
        </p:txBody>
      </p:sp>
      <p:sp>
        <p:nvSpPr>
          <p:cNvPr id="192" name="可视化图片的展示，动态交互、根据不同参数调整图片，并可以下载矢量图到本地"/>
          <p:cNvSpPr txBox="1"/>
          <p:nvPr/>
        </p:nvSpPr>
        <p:spPr>
          <a:xfrm>
            <a:off x="958850" y="1842388"/>
            <a:ext cx="1108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可视化图片的展示，动态交互、根据不同参数调整图片，并可以下载矢量图到本地</a:t>
            </a:r>
          </a:p>
        </p:txBody>
      </p:sp>
      <p:pic>
        <p:nvPicPr>
          <p:cNvPr id="193" name="屏幕快照 2019-09-06 下午6.50.17.png" descr="屏幕快照 2019-09-06 下午6.50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638" y="2356759"/>
            <a:ext cx="10345524" cy="710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基因热图</a:t>
            </a:r>
          </a:p>
        </p:txBody>
      </p:sp>
      <p:sp>
        <p:nvSpPr>
          <p:cNvPr id="196" name="可视化图片的展示，动态交互、根据不同参数调整图片，并可以下载矢量图到本地"/>
          <p:cNvSpPr txBox="1"/>
          <p:nvPr/>
        </p:nvSpPr>
        <p:spPr>
          <a:xfrm>
            <a:off x="958850" y="1842388"/>
            <a:ext cx="1108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可视化图片的展示，动态交互、根据不同参数调整图片，并可以下载矢量图到本地</a:t>
            </a:r>
          </a:p>
        </p:txBody>
      </p:sp>
      <p:pic>
        <p:nvPicPr>
          <p:cNvPr id="197" name="屏幕快照 2019-11-15 下午4.09.06.png" descr="屏幕快照 2019-11-15 下午4.09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129" y="2402077"/>
            <a:ext cx="9742799" cy="699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蛋白互作图</a:t>
            </a:r>
          </a:p>
        </p:txBody>
      </p:sp>
      <p:sp>
        <p:nvSpPr>
          <p:cNvPr id="200" name="可视化图片的展示，动态交互、根据不同参数调整图片，并可以下载矢量图到本地"/>
          <p:cNvSpPr txBox="1"/>
          <p:nvPr/>
        </p:nvSpPr>
        <p:spPr>
          <a:xfrm>
            <a:off x="958850" y="1842388"/>
            <a:ext cx="1108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可视化图片的展示，动态交互、根据不同参数调整图片，并可以下载矢量图到本地</a:t>
            </a:r>
          </a:p>
        </p:txBody>
      </p:sp>
      <p:pic>
        <p:nvPicPr>
          <p:cNvPr id="201" name="屏幕快照 2019-09-06 下午7.06.49.png" descr="屏幕快照 2019-09-06 下午7.06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9536" y="2312987"/>
            <a:ext cx="8399670" cy="7133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蛋白互作网络图</a:t>
            </a:r>
          </a:p>
        </p:txBody>
      </p:sp>
      <p:sp>
        <p:nvSpPr>
          <p:cNvPr id="204" name="可视化图片的展示，动态交互、根据不同参数调整图片，并可以下载矢量图到本地"/>
          <p:cNvSpPr txBox="1"/>
          <p:nvPr/>
        </p:nvSpPr>
        <p:spPr>
          <a:xfrm>
            <a:off x="958850" y="1842388"/>
            <a:ext cx="1108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可视化图片的展示，动态交互、根据不同参数调整图片，并可以下载矢量图到本地</a:t>
            </a:r>
          </a:p>
        </p:txBody>
      </p:sp>
      <p:pic>
        <p:nvPicPr>
          <p:cNvPr id="205" name="屏幕快照 2019-09-06 下午7.08.02.png" descr="屏幕快照 2019-09-06 下午7.0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681" y="2402077"/>
            <a:ext cx="8790895" cy="6840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项目列表</a:t>
            </a:r>
          </a:p>
        </p:txBody>
      </p:sp>
      <p:pic>
        <p:nvPicPr>
          <p:cNvPr id="132" name="屏幕快照 2019-11-15 下午12.11.41.png" descr="屏幕快照 2019-11-15 下午12.1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6261" y="3388717"/>
            <a:ext cx="5566926" cy="34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屏幕快照 2019-11-15 下午12.13.18.png" descr="屏幕快照 2019-11-15 下午12.1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10" y="3006554"/>
            <a:ext cx="7282856" cy="436971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用户登录成功后，进入【项目列表】页面，查看已创建的项目，进行创建、删除等操作"/>
          <p:cNvSpPr txBox="1"/>
          <p:nvPr/>
        </p:nvSpPr>
        <p:spPr>
          <a:xfrm>
            <a:off x="527049" y="1797050"/>
            <a:ext cx="11696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用户登录成功后，进入【项目列表】页面，查看已创建的项目，进行创建、删除等操作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富集分析</a:t>
            </a:r>
          </a:p>
        </p:txBody>
      </p:sp>
      <p:sp>
        <p:nvSpPr>
          <p:cNvPr id="208" name="动态选择 database 显示不同的结果，查看在差异基因中上调下调的基因"/>
          <p:cNvSpPr txBox="1"/>
          <p:nvPr/>
        </p:nvSpPr>
        <p:spPr>
          <a:xfrm>
            <a:off x="1574088" y="1842388"/>
            <a:ext cx="985662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动态选择 database 显示不同的结果，查看在差异基因中上调下调的基因</a:t>
            </a:r>
          </a:p>
        </p:txBody>
      </p:sp>
      <p:pic>
        <p:nvPicPr>
          <p:cNvPr id="209" name="屏幕快照 2019-11-15 下午4.12.40.png" descr="屏幕快照 2019-11-15 下午4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07" y="3070541"/>
            <a:ext cx="11906986" cy="4814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KEGG 富集分析气泡图</a:t>
            </a:r>
          </a:p>
        </p:txBody>
      </p:sp>
      <p:sp>
        <p:nvSpPr>
          <p:cNvPr id="212" name="动态选择 database 显示不同的结果，并可以下载矢量图到本地"/>
          <p:cNvSpPr txBox="1"/>
          <p:nvPr/>
        </p:nvSpPr>
        <p:spPr>
          <a:xfrm>
            <a:off x="2183688" y="1842388"/>
            <a:ext cx="863742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动态选择 database 显示不同的结果，并可以下载矢量图到本地</a:t>
            </a:r>
          </a:p>
        </p:txBody>
      </p:sp>
      <p:pic>
        <p:nvPicPr>
          <p:cNvPr id="213" name="屏幕快照 2019-09-06 下午7.00.20.png" descr="屏幕快照 2019-09-06 下午7.0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949" y="2571799"/>
            <a:ext cx="6868902" cy="6760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维恩图</a:t>
            </a:r>
          </a:p>
        </p:txBody>
      </p:sp>
      <p:sp>
        <p:nvSpPr>
          <p:cNvPr id="216" name="动态调整选项显示不同可视化图片，点击图片显示相应的表格内容，并可以下载矢量图到本地"/>
          <p:cNvSpPr txBox="1"/>
          <p:nvPr/>
        </p:nvSpPr>
        <p:spPr>
          <a:xfrm>
            <a:off x="196849" y="1842388"/>
            <a:ext cx="1261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动态调整选项显示不同可视化图片，点击图片显示相应的表格内容，并可以下载矢量图到本地</a:t>
            </a:r>
          </a:p>
        </p:txBody>
      </p:sp>
      <p:pic>
        <p:nvPicPr>
          <p:cNvPr id="217" name="屏幕快照 2019-09-06 下午7.09.40.png" descr="屏幕快照 2019-09-06 下午7.09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774" y="2616384"/>
            <a:ext cx="7040809" cy="6000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屏幕快照 2019-11-15 下午4.18.15.png" descr="屏幕快照 2019-11-15 下午4.18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4226" y="4967339"/>
            <a:ext cx="7390925" cy="3101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可变剪切事件数量统计</a:t>
            </a:r>
          </a:p>
        </p:txBody>
      </p:sp>
      <p:sp>
        <p:nvSpPr>
          <p:cNvPr id="221" name="动态调整选项显示不同可视化图片，并可以下载矢量图到本地"/>
          <p:cNvSpPr txBox="1"/>
          <p:nvPr/>
        </p:nvSpPr>
        <p:spPr>
          <a:xfrm>
            <a:off x="2330449" y="1842388"/>
            <a:ext cx="834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动态调整选项显示不同可视化图片，并可以下载矢量图到本地</a:t>
            </a:r>
          </a:p>
        </p:txBody>
      </p:sp>
      <p:pic>
        <p:nvPicPr>
          <p:cNvPr id="222" name="屏幕快照 2019-11-15 下午4.20.31.png" descr="屏幕快照 2019-11-15 下午4.2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250" y="2351277"/>
            <a:ext cx="8215079" cy="7448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可变剪切事件数量统计</a:t>
            </a:r>
          </a:p>
        </p:txBody>
      </p:sp>
      <p:sp>
        <p:nvSpPr>
          <p:cNvPr id="225" name="可视化图片的展示，动态交互，并可以下载矢量图到本地"/>
          <p:cNvSpPr txBox="1"/>
          <p:nvPr/>
        </p:nvSpPr>
        <p:spPr>
          <a:xfrm>
            <a:off x="2635249" y="1842388"/>
            <a:ext cx="7734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可视化图片的展示，动态交互，并可以下载矢量图到本地</a:t>
            </a:r>
          </a:p>
        </p:txBody>
      </p:sp>
      <p:pic>
        <p:nvPicPr>
          <p:cNvPr id="226" name="屏幕快照 2019-09-06 下午7.01.59.png" descr="屏幕快照 2019-09-06 下午7.01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3818" y="2674193"/>
            <a:ext cx="9964276" cy="619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差异可变剪切分析</a:t>
            </a:r>
          </a:p>
        </p:txBody>
      </p:sp>
      <p:sp>
        <p:nvSpPr>
          <p:cNvPr id="229" name="表格的查看以及筛选功能"/>
          <p:cNvSpPr txBox="1"/>
          <p:nvPr/>
        </p:nvSpPr>
        <p:spPr>
          <a:xfrm>
            <a:off x="4768849" y="1842388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表格的查看以及筛选功能</a:t>
            </a:r>
          </a:p>
        </p:txBody>
      </p:sp>
      <p:pic>
        <p:nvPicPr>
          <p:cNvPr id="230" name="屏幕快照 2019-11-15 下午4.23.07.png" descr="屏幕快照 2019-11-15 下午4.23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475" y="2539530"/>
            <a:ext cx="10529850" cy="6718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差异可变剪切分析</a:t>
            </a:r>
          </a:p>
        </p:txBody>
      </p:sp>
      <p:sp>
        <p:nvSpPr>
          <p:cNvPr id="233" name="可视化图片的展示，动态交互，并可以下载矢量图到本地"/>
          <p:cNvSpPr txBox="1"/>
          <p:nvPr/>
        </p:nvSpPr>
        <p:spPr>
          <a:xfrm>
            <a:off x="2635249" y="1842388"/>
            <a:ext cx="7734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可视化图片的展示，动态交互，并可以下载矢量图到本地</a:t>
            </a:r>
          </a:p>
        </p:txBody>
      </p:sp>
      <p:pic>
        <p:nvPicPr>
          <p:cNvPr id="234" name="屏幕快照 2019-11-15 下午4.24.01.png" descr="屏幕快照 2019-11-15 下午4.2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297519"/>
            <a:ext cx="11216641" cy="7319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基因融合鉴定与注释</a:t>
            </a:r>
          </a:p>
        </p:txBody>
      </p:sp>
      <p:sp>
        <p:nvSpPr>
          <p:cNvPr id="237" name="表格的查看以及筛选功能"/>
          <p:cNvSpPr txBox="1"/>
          <p:nvPr/>
        </p:nvSpPr>
        <p:spPr>
          <a:xfrm>
            <a:off x="4768849" y="1842388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表格的查看以及筛选功能</a:t>
            </a:r>
          </a:p>
        </p:txBody>
      </p:sp>
      <p:pic>
        <p:nvPicPr>
          <p:cNvPr id="238" name="屏幕快照 2019-11-15 下午4.25.27.png" descr="屏幕快照 2019-11-15 下午4.25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10" y="2567177"/>
            <a:ext cx="11910980" cy="665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基因融合鉴定与注释</a:t>
            </a:r>
          </a:p>
        </p:txBody>
      </p:sp>
      <p:sp>
        <p:nvSpPr>
          <p:cNvPr id="241" name="可视化图片的展示，动态交互，并可以下载矢量图到本地"/>
          <p:cNvSpPr txBox="1"/>
          <p:nvPr/>
        </p:nvSpPr>
        <p:spPr>
          <a:xfrm>
            <a:off x="2635249" y="1842388"/>
            <a:ext cx="7734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可视化图片的展示，动态交互，并可以下载矢量图到本地</a:t>
            </a:r>
          </a:p>
        </p:txBody>
      </p:sp>
      <p:pic>
        <p:nvPicPr>
          <p:cNvPr id="242" name="屏幕快照 2019-11-15 下午4.26.16.png" descr="屏幕快照 2019-11-15 下午4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83" y="3275497"/>
            <a:ext cx="13004801" cy="5359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下载离线报告</a:t>
            </a:r>
          </a:p>
        </p:txBody>
      </p:sp>
      <p:sp>
        <p:nvSpPr>
          <p:cNvPr id="245" name="提供下载离线报告的功能，生成 html 方便查看"/>
          <p:cNvSpPr txBox="1"/>
          <p:nvPr/>
        </p:nvSpPr>
        <p:spPr>
          <a:xfrm>
            <a:off x="3168903" y="1797050"/>
            <a:ext cx="64129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提供下载离线报告的功能，生成 html 方便查看</a:t>
            </a:r>
          </a:p>
        </p:txBody>
      </p:sp>
      <p:pic>
        <p:nvPicPr>
          <p:cNvPr id="246" name="屏幕快照 2019-11-15 下午3.30.44.png" descr="屏幕快照 2019-11-15 下午3.30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1635" y="2439347"/>
            <a:ext cx="7484730" cy="6993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编辑实验设计</a:t>
            </a:r>
          </a:p>
        </p:txBody>
      </p:sp>
      <p:sp>
        <p:nvSpPr>
          <p:cNvPr id="137" name="对项目的实验条件进行编辑、修改等操作"/>
          <p:cNvSpPr txBox="1"/>
          <p:nvPr/>
        </p:nvSpPr>
        <p:spPr>
          <a:xfrm>
            <a:off x="3575050" y="1797050"/>
            <a:ext cx="5600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对项目的实验条件进行编辑、修改等操作</a:t>
            </a:r>
          </a:p>
        </p:txBody>
      </p:sp>
      <p:pic>
        <p:nvPicPr>
          <p:cNvPr id="138" name="屏幕快照 2019-11-15 下午3.04.50.png" descr="屏幕快照 2019-11-15 下午3.04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612" y="2798911"/>
            <a:ext cx="5943694" cy="566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屏幕快照 2019-11-15 下午3.05.07.png" descr="屏幕快照 2019-11-15 下午3.05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9522" y="3238660"/>
            <a:ext cx="6461577" cy="4789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用户管理</a:t>
            </a:r>
          </a:p>
        </p:txBody>
      </p:sp>
      <p:sp>
        <p:nvSpPr>
          <p:cNvPr id="249" name="管理员可以在【用户管理】页面对系统用户的查看、修改密码、关联项目等功能"/>
          <p:cNvSpPr txBox="1"/>
          <p:nvPr/>
        </p:nvSpPr>
        <p:spPr>
          <a:xfrm>
            <a:off x="1111250" y="1842388"/>
            <a:ext cx="10782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管理员可以在【用户管理】页面对系统用户的查看、修改密码、关联项目等功能</a:t>
            </a:r>
          </a:p>
        </p:txBody>
      </p:sp>
      <p:pic>
        <p:nvPicPr>
          <p:cNvPr id="250" name="屏幕快照 2019-11-15 下午4.28.27.png" descr="屏幕快照 2019-11-15 下午4.2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2544" y="4024817"/>
            <a:ext cx="4347113" cy="266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屏幕快照 2019-11-15 下午4.28.14.png" descr="屏幕快照 2019-11-15 下午4.28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932" y="3553114"/>
            <a:ext cx="8546264" cy="3609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物种配置</a:t>
            </a:r>
          </a:p>
        </p:txBody>
      </p:sp>
      <p:sp>
        <p:nvSpPr>
          <p:cNvPr id="254" name="管理员可以在【物种配置】页面进行物种信息的录入"/>
          <p:cNvSpPr txBox="1"/>
          <p:nvPr/>
        </p:nvSpPr>
        <p:spPr>
          <a:xfrm>
            <a:off x="2940049" y="1842388"/>
            <a:ext cx="7124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管理员可以在【物种配置】页面进行物种信息的录入</a:t>
            </a:r>
          </a:p>
        </p:txBody>
      </p:sp>
      <p:pic>
        <p:nvPicPr>
          <p:cNvPr id="255" name="屏幕快照 2019-11-15 下午4.31.39.png" descr="屏幕快照 2019-11-15 下午4.3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379" y="3118842"/>
            <a:ext cx="11326642" cy="4643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分析工具</a:t>
            </a:r>
          </a:p>
        </p:txBody>
      </p:sp>
      <p:sp>
        <p:nvSpPr>
          <p:cNvPr id="258" name="用户可通过手动输入或者自行上传文件的方式使用多种分析工具，提供可视化图的查看以及下载"/>
          <p:cNvSpPr txBox="1"/>
          <p:nvPr/>
        </p:nvSpPr>
        <p:spPr>
          <a:xfrm>
            <a:off x="44449" y="1829688"/>
            <a:ext cx="12915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用户可通过手动输入或者自行上传文件的方式使用多种分析工具，提供可视化图的查看以及下载</a:t>
            </a:r>
          </a:p>
        </p:txBody>
      </p:sp>
      <p:pic>
        <p:nvPicPr>
          <p:cNvPr id="259" name="屏幕快照 2019-11-15 下午4.34.09.png" descr="屏幕快照 2019-11-15 下午4.34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996" y="2376677"/>
            <a:ext cx="9289666" cy="6844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上传 fastq 文件</a:t>
            </a:r>
          </a:p>
        </p:txBody>
      </p:sp>
      <p:sp>
        <p:nvSpPr>
          <p:cNvPr id="142" name="可通过导入服务器端文件目录、选择指定文件两种方式进行 fastq 文件的上传"/>
          <p:cNvSpPr txBox="1"/>
          <p:nvPr/>
        </p:nvSpPr>
        <p:spPr>
          <a:xfrm>
            <a:off x="1142288" y="1797050"/>
            <a:ext cx="1046622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可通过导入服务器端文件目录、选择指定文件两种方式进行 fastq 文件的上传</a:t>
            </a:r>
          </a:p>
        </p:txBody>
      </p:sp>
      <p:pic>
        <p:nvPicPr>
          <p:cNvPr id="143" name="屏幕快照 2019-11-15 下午3.18.27.png" descr="屏幕快照 2019-11-15 下午3.1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13" y="3103116"/>
            <a:ext cx="6372496" cy="4330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屏幕快照 2019-11-15 下午3.18.44.png" descr="屏幕快照 2019-11-15 下午3.18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3034" y="3083192"/>
            <a:ext cx="6296481" cy="4370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运行分析</a:t>
            </a:r>
          </a:p>
        </p:txBody>
      </p:sp>
      <p:sp>
        <p:nvSpPr>
          <p:cNvPr id="147" name="提供可视化界面更方便查看运行的步骤、日志的内容"/>
          <p:cNvSpPr txBox="1"/>
          <p:nvPr/>
        </p:nvSpPr>
        <p:spPr>
          <a:xfrm>
            <a:off x="2813049" y="1797050"/>
            <a:ext cx="7124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提供可视化界面更方便查看运行的步骤、日志的内容</a:t>
            </a:r>
          </a:p>
        </p:txBody>
      </p:sp>
      <p:pic>
        <p:nvPicPr>
          <p:cNvPr id="148" name="屏幕快照 2019-11-15 下午3.23.38.png" descr="屏幕快照 2019-11-15 下午3.2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966" y="2478079"/>
            <a:ext cx="13004801" cy="6346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在线报告</a:t>
            </a:r>
          </a:p>
        </p:txBody>
      </p:sp>
      <p:sp>
        <p:nvSpPr>
          <p:cNvPr id="151" name="报告首页提供项目的基本信息一览"/>
          <p:cNvSpPr txBox="1"/>
          <p:nvPr/>
        </p:nvSpPr>
        <p:spPr>
          <a:xfrm>
            <a:off x="4032249" y="1797050"/>
            <a:ext cx="4686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报告首页提供项目的基本信息一览</a:t>
            </a:r>
          </a:p>
        </p:txBody>
      </p:sp>
      <p:pic>
        <p:nvPicPr>
          <p:cNvPr id="152" name="屏幕快照 2019-11-15 下午3.38.46.png" descr="屏幕快照 2019-11-15 下午3.38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006" y="2402077"/>
            <a:ext cx="10580788" cy="6675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测序质检</a:t>
            </a:r>
          </a:p>
        </p:txBody>
      </p:sp>
      <p:sp>
        <p:nvSpPr>
          <p:cNvPr id="155" name="提供表格的查看以及导出的功能，对详情图的查看"/>
          <p:cNvSpPr txBox="1"/>
          <p:nvPr/>
        </p:nvSpPr>
        <p:spPr>
          <a:xfrm>
            <a:off x="3092450" y="1842388"/>
            <a:ext cx="6819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提供表格的查看以及导出的功能，对详情图的查看</a:t>
            </a:r>
          </a:p>
        </p:txBody>
      </p:sp>
      <p:pic>
        <p:nvPicPr>
          <p:cNvPr id="156" name="屏幕快照 2019-11-15 下午3.39.54.png" descr="屏幕快照 2019-11-15 下午3.3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714" y="3554131"/>
            <a:ext cx="5761152" cy="35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屏幕快照 2019-11-15 下午3.40.19.png" descr="屏幕快照 2019-11-15 下午3.40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2327" y="3639608"/>
            <a:ext cx="6719694" cy="336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序列比对结果统计图</a:t>
            </a:r>
          </a:p>
        </p:txBody>
      </p:sp>
      <p:sp>
        <p:nvSpPr>
          <p:cNvPr id="160" name="提供表格的查看以及导出的功能，可视化的显示方式更加直观"/>
          <p:cNvSpPr txBox="1"/>
          <p:nvPr/>
        </p:nvSpPr>
        <p:spPr>
          <a:xfrm>
            <a:off x="2330449" y="1842388"/>
            <a:ext cx="834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提供表格的查看以及导出的功能，可视化的显示方式更加直观</a:t>
            </a:r>
          </a:p>
        </p:txBody>
      </p:sp>
      <p:pic>
        <p:nvPicPr>
          <p:cNvPr id="161" name="屏幕快照 2019-11-15 下午3.45.40.png" descr="屏幕快照 2019-11-15 下午3.4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322" y="2402077"/>
            <a:ext cx="10425257" cy="706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"/>
          <p:cNvSpPr txBox="1"/>
          <p:nvPr>
            <p:ph type="title"/>
          </p:nvPr>
        </p:nvSpPr>
        <p:spPr>
          <a:xfrm>
            <a:off x="894079" y="389466"/>
            <a:ext cx="11216642" cy="1413935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/>
            <a:r>
              <a:t>新转录本概况</a:t>
            </a:r>
          </a:p>
        </p:txBody>
      </p:sp>
      <p:sp>
        <p:nvSpPr>
          <p:cNvPr id="164" name="提供表格的查看、筛选、导出的功能"/>
          <p:cNvSpPr txBox="1"/>
          <p:nvPr/>
        </p:nvSpPr>
        <p:spPr>
          <a:xfrm>
            <a:off x="4006849" y="1842388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提供表格的查看、筛选、导出的功能</a:t>
            </a:r>
          </a:p>
        </p:txBody>
      </p:sp>
      <p:pic>
        <p:nvPicPr>
          <p:cNvPr id="165" name="屏幕快照 2019-11-15 下午3.49.54.png" descr="屏幕快照 2019-11-15 下午3.4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651" y="2290298"/>
            <a:ext cx="10861283" cy="7068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